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61" r:id="rId3"/>
    <p:sldId id="257" r:id="rId4"/>
    <p:sldId id="259" r:id="rId5"/>
    <p:sldId id="258" r:id="rId6"/>
    <p:sldId id="262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97"/>
    <p:restoredTop sz="87004" autoAdjust="0"/>
  </p:normalViewPr>
  <p:slideViewPr>
    <p:cSldViewPr snapToGrid="0">
      <p:cViewPr varScale="1">
        <p:scale>
          <a:sx n="109" d="100"/>
          <a:sy n="109" d="100"/>
        </p:scale>
        <p:origin x="68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A4C9B4-9DB3-4E22-8C10-1F171F9D64F1}" type="doc">
      <dgm:prSet loTypeId="urn:microsoft.com/office/officeart/2005/8/layout/hProcess9" loCatId="process" qsTypeId="urn:microsoft.com/office/officeart/2005/8/quickstyle/simple1" qsCatId="simple" csTypeId="urn:microsoft.com/office/officeart/2005/8/colors/accent1_1" csCatId="accent1" phldr="1"/>
      <dgm:spPr/>
    </dgm:pt>
    <dgm:pt modelId="{036C8D54-4810-4B56-ADB9-33206E045217}">
      <dgm:prSet phldrT="[文本]"/>
      <dgm:spPr/>
      <dgm:t>
        <a:bodyPr/>
        <a:lstStyle/>
        <a:p>
          <a:r>
            <a:rPr lang="zh-CN" altLang="en-US" dirty="0"/>
            <a:t>受众人群</a:t>
          </a:r>
        </a:p>
      </dgm:t>
    </dgm:pt>
    <dgm:pt modelId="{285661C7-C4D0-41EA-9571-D9FE2295E8AF}" type="parTrans" cxnId="{125F6C4C-52CC-4E61-8BD4-492A98667C96}">
      <dgm:prSet/>
      <dgm:spPr/>
      <dgm:t>
        <a:bodyPr/>
        <a:lstStyle/>
        <a:p>
          <a:endParaRPr lang="zh-CN" altLang="en-US"/>
        </a:p>
      </dgm:t>
    </dgm:pt>
    <dgm:pt modelId="{7187C676-CF35-4A44-B917-6A792485D964}" type="sibTrans" cxnId="{125F6C4C-52CC-4E61-8BD4-492A98667C96}">
      <dgm:prSet/>
      <dgm:spPr/>
      <dgm:t>
        <a:bodyPr/>
        <a:lstStyle/>
        <a:p>
          <a:endParaRPr lang="zh-CN" altLang="en-US"/>
        </a:p>
      </dgm:t>
    </dgm:pt>
    <dgm:pt modelId="{80632D8D-C2AE-419F-ABE5-1F58DF3CB072}">
      <dgm:prSet phldrT="[文本]"/>
      <dgm:spPr/>
      <dgm:t>
        <a:bodyPr/>
        <a:lstStyle/>
        <a:p>
          <a:r>
            <a:rPr lang="zh-CN" altLang="en-US" dirty="0"/>
            <a:t>触发条件</a:t>
          </a:r>
        </a:p>
      </dgm:t>
    </dgm:pt>
    <dgm:pt modelId="{D9C44077-742F-4925-9B62-AB3885958B76}" type="parTrans" cxnId="{517DF8F0-056A-4E8C-BDB4-1050C8F7BA48}">
      <dgm:prSet/>
      <dgm:spPr/>
      <dgm:t>
        <a:bodyPr/>
        <a:lstStyle/>
        <a:p>
          <a:endParaRPr lang="zh-CN" altLang="en-US"/>
        </a:p>
      </dgm:t>
    </dgm:pt>
    <dgm:pt modelId="{5E001131-9E1A-4447-931A-70C64DD91485}" type="sibTrans" cxnId="{517DF8F0-056A-4E8C-BDB4-1050C8F7BA48}">
      <dgm:prSet/>
      <dgm:spPr/>
      <dgm:t>
        <a:bodyPr/>
        <a:lstStyle/>
        <a:p>
          <a:endParaRPr lang="zh-CN" altLang="en-US"/>
        </a:p>
      </dgm:t>
    </dgm:pt>
    <dgm:pt modelId="{043F0A4C-B0B8-4EBC-A41F-CBAAFFC21064}">
      <dgm:prSet phldrT="[文本]"/>
      <dgm:spPr/>
      <dgm:t>
        <a:bodyPr/>
        <a:lstStyle/>
        <a:p>
          <a:r>
            <a:rPr lang="zh-CN" altLang="en-US" dirty="0"/>
            <a:t>触达方式</a:t>
          </a:r>
        </a:p>
      </dgm:t>
    </dgm:pt>
    <dgm:pt modelId="{753493EB-81C9-429E-99B2-DD3E2E6260D7}" type="parTrans" cxnId="{BE67962B-9B5E-4F89-9D81-0C63DC8AFB4A}">
      <dgm:prSet/>
      <dgm:spPr/>
      <dgm:t>
        <a:bodyPr/>
        <a:lstStyle/>
        <a:p>
          <a:endParaRPr lang="zh-CN" altLang="en-US"/>
        </a:p>
      </dgm:t>
    </dgm:pt>
    <dgm:pt modelId="{6EF6EDC6-7E15-43E8-B234-B7BFEA2857DF}" type="sibTrans" cxnId="{BE67962B-9B5E-4F89-9D81-0C63DC8AFB4A}">
      <dgm:prSet/>
      <dgm:spPr/>
      <dgm:t>
        <a:bodyPr/>
        <a:lstStyle/>
        <a:p>
          <a:endParaRPr lang="zh-CN" altLang="en-US"/>
        </a:p>
      </dgm:t>
    </dgm:pt>
    <dgm:pt modelId="{0AB25855-45BF-4AAB-8976-A04A96C2649B}">
      <dgm:prSet phldrT="[文本]"/>
      <dgm:spPr/>
      <dgm:t>
        <a:bodyPr/>
        <a:lstStyle/>
        <a:p>
          <a:r>
            <a:rPr lang="zh-CN" altLang="en-US" dirty="0"/>
            <a:t>设置目标</a:t>
          </a:r>
        </a:p>
      </dgm:t>
    </dgm:pt>
    <dgm:pt modelId="{52D103F4-E5B9-4124-98D2-00CA8B68AD65}" type="parTrans" cxnId="{5DDF9629-BD34-41B6-ABD8-F23D8542D893}">
      <dgm:prSet/>
      <dgm:spPr/>
      <dgm:t>
        <a:bodyPr/>
        <a:lstStyle/>
        <a:p>
          <a:endParaRPr lang="zh-CN" altLang="en-US"/>
        </a:p>
      </dgm:t>
    </dgm:pt>
    <dgm:pt modelId="{94EEE985-B1A8-4FD4-B658-E334CAA27D71}" type="sibTrans" cxnId="{5DDF9629-BD34-41B6-ABD8-F23D8542D893}">
      <dgm:prSet/>
      <dgm:spPr/>
      <dgm:t>
        <a:bodyPr/>
        <a:lstStyle/>
        <a:p>
          <a:endParaRPr lang="zh-CN" altLang="en-US"/>
        </a:p>
      </dgm:t>
    </dgm:pt>
    <dgm:pt modelId="{68F5C5F7-2476-4E58-9EF8-9CD6F4FD0E32}" type="pres">
      <dgm:prSet presAssocID="{44A4C9B4-9DB3-4E22-8C10-1F171F9D64F1}" presName="CompostProcess" presStyleCnt="0">
        <dgm:presLayoutVars>
          <dgm:dir/>
          <dgm:resizeHandles val="exact"/>
        </dgm:presLayoutVars>
      </dgm:prSet>
      <dgm:spPr/>
    </dgm:pt>
    <dgm:pt modelId="{B67D9D0F-7597-4AE4-AAF3-CD7638D13645}" type="pres">
      <dgm:prSet presAssocID="{44A4C9B4-9DB3-4E22-8C10-1F171F9D64F1}" presName="arrow" presStyleLbl="bgShp" presStyleIdx="0" presStyleCnt="1"/>
      <dgm:spPr>
        <a:solidFill>
          <a:srgbClr val="0070C0"/>
        </a:solidFill>
      </dgm:spPr>
    </dgm:pt>
    <dgm:pt modelId="{D32BE2A5-C0A4-497E-B953-0C450D971D32}" type="pres">
      <dgm:prSet presAssocID="{44A4C9B4-9DB3-4E22-8C10-1F171F9D64F1}" presName="linearProcess" presStyleCnt="0"/>
      <dgm:spPr/>
    </dgm:pt>
    <dgm:pt modelId="{7BC30638-BB99-4DB5-B529-0D0B8B8964F6}" type="pres">
      <dgm:prSet presAssocID="{036C8D54-4810-4B56-ADB9-33206E045217}" presName="textNode" presStyleLbl="node1" presStyleIdx="0" presStyleCnt="4">
        <dgm:presLayoutVars>
          <dgm:bulletEnabled val="1"/>
        </dgm:presLayoutVars>
      </dgm:prSet>
      <dgm:spPr/>
    </dgm:pt>
    <dgm:pt modelId="{3005C6F8-2CD8-4D12-8A01-BB624E05E913}" type="pres">
      <dgm:prSet presAssocID="{7187C676-CF35-4A44-B917-6A792485D964}" presName="sibTrans" presStyleCnt="0"/>
      <dgm:spPr/>
    </dgm:pt>
    <dgm:pt modelId="{1EBBFB4F-F337-4653-96D5-F7B19B6C3C86}" type="pres">
      <dgm:prSet presAssocID="{80632D8D-C2AE-419F-ABE5-1F58DF3CB072}" presName="textNode" presStyleLbl="node1" presStyleIdx="1" presStyleCnt="4">
        <dgm:presLayoutVars>
          <dgm:bulletEnabled val="1"/>
        </dgm:presLayoutVars>
      </dgm:prSet>
      <dgm:spPr/>
    </dgm:pt>
    <dgm:pt modelId="{1C2CFE3D-89BD-4D60-93BE-0AF50712BD75}" type="pres">
      <dgm:prSet presAssocID="{5E001131-9E1A-4447-931A-70C64DD91485}" presName="sibTrans" presStyleCnt="0"/>
      <dgm:spPr/>
    </dgm:pt>
    <dgm:pt modelId="{B7B2681C-2025-4B36-AB87-EA93F3B5CF38}" type="pres">
      <dgm:prSet presAssocID="{043F0A4C-B0B8-4EBC-A41F-CBAAFFC21064}" presName="textNode" presStyleLbl="node1" presStyleIdx="2" presStyleCnt="4">
        <dgm:presLayoutVars>
          <dgm:bulletEnabled val="1"/>
        </dgm:presLayoutVars>
      </dgm:prSet>
      <dgm:spPr/>
    </dgm:pt>
    <dgm:pt modelId="{1A6827BD-AA6C-47C4-9577-90FB38A81D4D}" type="pres">
      <dgm:prSet presAssocID="{6EF6EDC6-7E15-43E8-B234-B7BFEA2857DF}" presName="sibTrans" presStyleCnt="0"/>
      <dgm:spPr/>
    </dgm:pt>
    <dgm:pt modelId="{F8B2E41C-25F9-4F2A-8F0B-54354E6C15BC}" type="pres">
      <dgm:prSet presAssocID="{0AB25855-45BF-4AAB-8976-A04A96C2649B}" presName="textNode" presStyleLbl="node1" presStyleIdx="3" presStyleCnt="4">
        <dgm:presLayoutVars>
          <dgm:bulletEnabled val="1"/>
        </dgm:presLayoutVars>
      </dgm:prSet>
      <dgm:spPr/>
    </dgm:pt>
  </dgm:ptLst>
  <dgm:cxnLst>
    <dgm:cxn modelId="{43240A0C-F518-49B9-9801-98742D50CA4D}" type="presOf" srcId="{0AB25855-45BF-4AAB-8976-A04A96C2649B}" destId="{F8B2E41C-25F9-4F2A-8F0B-54354E6C15BC}" srcOrd="0" destOrd="0" presId="urn:microsoft.com/office/officeart/2005/8/layout/hProcess9"/>
    <dgm:cxn modelId="{A8973A13-BE6C-4418-9397-55B6682B3E9A}" type="presOf" srcId="{036C8D54-4810-4B56-ADB9-33206E045217}" destId="{7BC30638-BB99-4DB5-B529-0D0B8B8964F6}" srcOrd="0" destOrd="0" presId="urn:microsoft.com/office/officeart/2005/8/layout/hProcess9"/>
    <dgm:cxn modelId="{5DDF9629-BD34-41B6-ABD8-F23D8542D893}" srcId="{44A4C9B4-9DB3-4E22-8C10-1F171F9D64F1}" destId="{0AB25855-45BF-4AAB-8976-A04A96C2649B}" srcOrd="3" destOrd="0" parTransId="{52D103F4-E5B9-4124-98D2-00CA8B68AD65}" sibTransId="{94EEE985-B1A8-4FD4-B658-E334CAA27D71}"/>
    <dgm:cxn modelId="{57101C2A-CEE5-4195-BFEF-3520D5B2E36F}" type="presOf" srcId="{44A4C9B4-9DB3-4E22-8C10-1F171F9D64F1}" destId="{68F5C5F7-2476-4E58-9EF8-9CD6F4FD0E32}" srcOrd="0" destOrd="0" presId="urn:microsoft.com/office/officeart/2005/8/layout/hProcess9"/>
    <dgm:cxn modelId="{BE67962B-9B5E-4F89-9D81-0C63DC8AFB4A}" srcId="{44A4C9B4-9DB3-4E22-8C10-1F171F9D64F1}" destId="{043F0A4C-B0B8-4EBC-A41F-CBAAFFC21064}" srcOrd="2" destOrd="0" parTransId="{753493EB-81C9-429E-99B2-DD3E2E6260D7}" sibTransId="{6EF6EDC6-7E15-43E8-B234-B7BFEA2857DF}"/>
    <dgm:cxn modelId="{125F6C4C-52CC-4E61-8BD4-492A98667C96}" srcId="{44A4C9B4-9DB3-4E22-8C10-1F171F9D64F1}" destId="{036C8D54-4810-4B56-ADB9-33206E045217}" srcOrd="0" destOrd="0" parTransId="{285661C7-C4D0-41EA-9571-D9FE2295E8AF}" sibTransId="{7187C676-CF35-4A44-B917-6A792485D964}"/>
    <dgm:cxn modelId="{A33F8AC3-E945-41AF-BC75-9E9B82B11AFD}" type="presOf" srcId="{043F0A4C-B0B8-4EBC-A41F-CBAAFFC21064}" destId="{B7B2681C-2025-4B36-AB87-EA93F3B5CF38}" srcOrd="0" destOrd="0" presId="urn:microsoft.com/office/officeart/2005/8/layout/hProcess9"/>
    <dgm:cxn modelId="{517DF8F0-056A-4E8C-BDB4-1050C8F7BA48}" srcId="{44A4C9B4-9DB3-4E22-8C10-1F171F9D64F1}" destId="{80632D8D-C2AE-419F-ABE5-1F58DF3CB072}" srcOrd="1" destOrd="0" parTransId="{D9C44077-742F-4925-9B62-AB3885958B76}" sibTransId="{5E001131-9E1A-4447-931A-70C64DD91485}"/>
    <dgm:cxn modelId="{C4AA5AF7-8BF1-4A6D-93FD-C5F3C805D2D5}" type="presOf" srcId="{80632D8D-C2AE-419F-ABE5-1F58DF3CB072}" destId="{1EBBFB4F-F337-4653-96D5-F7B19B6C3C86}" srcOrd="0" destOrd="0" presId="urn:microsoft.com/office/officeart/2005/8/layout/hProcess9"/>
    <dgm:cxn modelId="{7CE405CF-AF10-43FB-8947-6681F76F59E2}" type="presParOf" srcId="{68F5C5F7-2476-4E58-9EF8-9CD6F4FD0E32}" destId="{B67D9D0F-7597-4AE4-AAF3-CD7638D13645}" srcOrd="0" destOrd="0" presId="urn:microsoft.com/office/officeart/2005/8/layout/hProcess9"/>
    <dgm:cxn modelId="{BDC89243-F6AE-4F07-93D9-146137E908DD}" type="presParOf" srcId="{68F5C5F7-2476-4E58-9EF8-9CD6F4FD0E32}" destId="{D32BE2A5-C0A4-497E-B953-0C450D971D32}" srcOrd="1" destOrd="0" presId="urn:microsoft.com/office/officeart/2005/8/layout/hProcess9"/>
    <dgm:cxn modelId="{1C3C252F-CAF9-475D-9562-C6E8DE80CE4D}" type="presParOf" srcId="{D32BE2A5-C0A4-497E-B953-0C450D971D32}" destId="{7BC30638-BB99-4DB5-B529-0D0B8B8964F6}" srcOrd="0" destOrd="0" presId="urn:microsoft.com/office/officeart/2005/8/layout/hProcess9"/>
    <dgm:cxn modelId="{587F8483-FCF0-419F-8BD1-13E63BC75288}" type="presParOf" srcId="{D32BE2A5-C0A4-497E-B953-0C450D971D32}" destId="{3005C6F8-2CD8-4D12-8A01-BB624E05E913}" srcOrd="1" destOrd="0" presId="urn:microsoft.com/office/officeart/2005/8/layout/hProcess9"/>
    <dgm:cxn modelId="{A118C998-12A0-46BF-8526-81E038712149}" type="presParOf" srcId="{D32BE2A5-C0A4-497E-B953-0C450D971D32}" destId="{1EBBFB4F-F337-4653-96D5-F7B19B6C3C86}" srcOrd="2" destOrd="0" presId="urn:microsoft.com/office/officeart/2005/8/layout/hProcess9"/>
    <dgm:cxn modelId="{4EA7C474-CB65-4480-98E2-85D78FF39667}" type="presParOf" srcId="{D32BE2A5-C0A4-497E-B953-0C450D971D32}" destId="{1C2CFE3D-89BD-4D60-93BE-0AF50712BD75}" srcOrd="3" destOrd="0" presId="urn:microsoft.com/office/officeart/2005/8/layout/hProcess9"/>
    <dgm:cxn modelId="{2C55A489-7A5E-4E73-A681-ECBCF63E8ABF}" type="presParOf" srcId="{D32BE2A5-C0A4-497E-B953-0C450D971D32}" destId="{B7B2681C-2025-4B36-AB87-EA93F3B5CF38}" srcOrd="4" destOrd="0" presId="urn:microsoft.com/office/officeart/2005/8/layout/hProcess9"/>
    <dgm:cxn modelId="{46C3817D-5D4F-4205-9E20-82357267B018}" type="presParOf" srcId="{D32BE2A5-C0A4-497E-B953-0C450D971D32}" destId="{1A6827BD-AA6C-47C4-9577-90FB38A81D4D}" srcOrd="5" destOrd="0" presId="urn:microsoft.com/office/officeart/2005/8/layout/hProcess9"/>
    <dgm:cxn modelId="{2D9B80A5-D01E-4F3D-A51D-0D3869992847}" type="presParOf" srcId="{D32BE2A5-C0A4-497E-B953-0C450D971D32}" destId="{F8B2E41C-25F9-4F2A-8F0B-54354E6C15BC}" srcOrd="6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7D9D0F-7597-4AE4-AAF3-CD7638D13645}">
      <dsp:nvSpPr>
        <dsp:cNvPr id="0" name=""/>
        <dsp:cNvSpPr/>
      </dsp:nvSpPr>
      <dsp:spPr>
        <a:xfrm>
          <a:off x="505852" y="0"/>
          <a:ext cx="5732993" cy="1124661"/>
        </a:xfrm>
        <a:prstGeom prst="rightArrow">
          <a:avLst/>
        </a:prstGeom>
        <a:solidFill>
          <a:srgbClr val="0070C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BC30638-BB99-4DB5-B529-0D0B8B8964F6}">
      <dsp:nvSpPr>
        <dsp:cNvPr id="0" name=""/>
        <dsp:cNvSpPr/>
      </dsp:nvSpPr>
      <dsp:spPr>
        <a:xfrm>
          <a:off x="1296" y="337398"/>
          <a:ext cx="1583886" cy="44986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受众人群</a:t>
          </a:r>
        </a:p>
      </dsp:txBody>
      <dsp:txXfrm>
        <a:off x="23257" y="359359"/>
        <a:ext cx="1539964" cy="405942"/>
      </dsp:txXfrm>
    </dsp:sp>
    <dsp:sp modelId="{1EBBFB4F-F337-4653-96D5-F7B19B6C3C86}">
      <dsp:nvSpPr>
        <dsp:cNvPr id="0" name=""/>
        <dsp:cNvSpPr/>
      </dsp:nvSpPr>
      <dsp:spPr>
        <a:xfrm>
          <a:off x="1720702" y="337398"/>
          <a:ext cx="1583886" cy="44986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触发条件</a:t>
          </a:r>
        </a:p>
      </dsp:txBody>
      <dsp:txXfrm>
        <a:off x="1742663" y="359359"/>
        <a:ext cx="1539964" cy="405942"/>
      </dsp:txXfrm>
    </dsp:sp>
    <dsp:sp modelId="{B7B2681C-2025-4B36-AB87-EA93F3B5CF38}">
      <dsp:nvSpPr>
        <dsp:cNvPr id="0" name=""/>
        <dsp:cNvSpPr/>
      </dsp:nvSpPr>
      <dsp:spPr>
        <a:xfrm>
          <a:off x="3440108" y="337398"/>
          <a:ext cx="1583886" cy="44986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触达方式</a:t>
          </a:r>
        </a:p>
      </dsp:txBody>
      <dsp:txXfrm>
        <a:off x="3462069" y="359359"/>
        <a:ext cx="1539964" cy="405942"/>
      </dsp:txXfrm>
    </dsp:sp>
    <dsp:sp modelId="{F8B2E41C-25F9-4F2A-8F0B-54354E6C15BC}">
      <dsp:nvSpPr>
        <dsp:cNvPr id="0" name=""/>
        <dsp:cNvSpPr/>
      </dsp:nvSpPr>
      <dsp:spPr>
        <a:xfrm>
          <a:off x="5159514" y="337398"/>
          <a:ext cx="1583886" cy="449864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800" kern="1200" dirty="0"/>
            <a:t>设置目标</a:t>
          </a:r>
        </a:p>
      </dsp:txBody>
      <dsp:txXfrm>
        <a:off x="5181475" y="359359"/>
        <a:ext cx="1539964" cy="4059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tiff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6D4497-F636-4911-82E7-31AA9DD73056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2F89BD-DBE2-4B4E-8479-2DD11155CE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63892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2F89BD-DBE2-4B4E-8479-2DD11155CEC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30551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2F89BD-DBE2-4B4E-8479-2DD11155CEC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33572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微信分渠道</a:t>
            </a:r>
            <a:endParaRPr lang="en-US" altLang="zh-CN" dirty="0"/>
          </a:p>
          <a:p>
            <a:r>
              <a:rPr lang="zh-CN" altLang="en-US" dirty="0"/>
              <a:t>明细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2F89BD-DBE2-4B4E-8479-2DD11155CEC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49105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2F89BD-DBE2-4B4E-8479-2DD11155CEC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54786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2F89BD-DBE2-4B4E-8479-2DD11155CEC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2137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2F89BD-DBE2-4B4E-8479-2DD11155CEC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73445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6740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97391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69628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62657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3729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5257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16844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77625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3030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68604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0792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B6837C-ADF1-4EE6-80EF-3A2A23D70310}" type="datetimeFigureOut">
              <a:rPr lang="zh-CN" altLang="en-US" smtClean="0"/>
              <a:t>2019/8/13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FECF2E-4B8C-4BA1-ADFF-B944DFC1175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831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13" Type="http://schemas.openxmlformats.org/officeDocument/2006/relationships/image" Target="../media/image6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4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3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cid:41005821-E3B7-4989-B201-670D4D222EBF" TargetMode="External"/><Relationship Id="rId5" Type="http://schemas.openxmlformats.org/officeDocument/2006/relationships/image" Target="../media/image8.png"/><Relationship Id="rId4" Type="http://schemas.openxmlformats.org/officeDocument/2006/relationships/image" Target="cid:2837CB0E-7237-4FCB-B045-C33B322AC851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cid:image001.png@01D54EEF.5123F940" TargetMode="External"/><Relationship Id="rId5" Type="http://schemas.openxmlformats.org/officeDocument/2006/relationships/image" Target="../media/image11.tiff"/><Relationship Id="rId4" Type="http://schemas.openxmlformats.org/officeDocument/2006/relationships/image" Target="cid:image002.png@01D54EEF.5123F940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1687606"/>
            <a:ext cx="12192000" cy="2420470"/>
          </a:xfrm>
          <a:prstGeom prst="rect">
            <a:avLst/>
          </a:prstGeom>
          <a:solidFill>
            <a:schemeClr val="accent5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6000" dirty="0">
                <a:latin typeface="黑体" panose="02010609060101010101" pitchFamily="49" charset="-122"/>
                <a:ea typeface="黑体" panose="02010609060101010101" pitchFamily="49" charset="-122"/>
              </a:rPr>
              <a:t>财富灯塔</a:t>
            </a:r>
            <a:r>
              <a:rPr lang="en-US" altLang="zh-CN" sz="6000" dirty="0">
                <a:latin typeface="黑体" panose="02010609060101010101" pitchFamily="49" charset="-122"/>
                <a:ea typeface="黑体" panose="02010609060101010101" pitchFamily="49" charset="-122"/>
              </a:rPr>
              <a:t>2.0</a:t>
            </a:r>
            <a:r>
              <a:rPr lang="zh-CN" altLang="en-US" sz="6000" dirty="0">
                <a:latin typeface="黑体" panose="02010609060101010101" pitchFamily="49" charset="-122"/>
                <a:ea typeface="黑体" panose="02010609060101010101" pitchFamily="49" charset="-122"/>
              </a:rPr>
              <a:t>系统介绍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467990" y="5728446"/>
            <a:ext cx="33009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+mn-ea"/>
              </a:rPr>
              <a:t>科技中心</a:t>
            </a:r>
            <a:r>
              <a:rPr lang="en-US" altLang="zh-CN" dirty="0">
                <a:latin typeface="+mn-ea"/>
              </a:rPr>
              <a:t>-</a:t>
            </a:r>
            <a:r>
              <a:rPr lang="zh-CN" altLang="en-US" dirty="0">
                <a:latin typeface="+mn-ea"/>
              </a:rPr>
              <a:t>财富管理数据研发部</a:t>
            </a:r>
            <a:endParaRPr lang="en-US" altLang="zh-CN" dirty="0">
              <a:latin typeface="+mn-ea"/>
            </a:endParaRPr>
          </a:p>
          <a:p>
            <a:r>
              <a:rPr lang="en-US" altLang="zh-CN" dirty="0">
                <a:latin typeface="+mn-ea"/>
              </a:rPr>
              <a:t>	2019.08 </a:t>
            </a:r>
            <a:r>
              <a:rPr lang="zh-CN" altLang="en-US" dirty="0">
                <a:latin typeface="+mn-ea"/>
              </a:rPr>
              <a:t>刘桥</a:t>
            </a:r>
          </a:p>
        </p:txBody>
      </p:sp>
    </p:spTree>
    <p:extLst>
      <p:ext uri="{BB962C8B-B14F-4D97-AF65-F5344CB8AC3E}">
        <p14:creationId xmlns:p14="http://schemas.microsoft.com/office/powerpoint/2010/main" val="28318272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263473" y="824933"/>
            <a:ext cx="7167347" cy="16893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+mn-ea"/>
              </a:rPr>
              <a:t>运营活动做了很多，效果怎么样？我们到底做了哪些运营活动？</a:t>
            </a:r>
            <a:endParaRPr lang="en-US" altLang="zh-CN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+mn-ea"/>
              </a:rPr>
              <a:t>策划一次运营活动实现周期太长。</a:t>
            </a:r>
            <a:endParaRPr lang="en-US" altLang="zh-CN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+mn-ea"/>
              </a:rPr>
              <a:t>如何实现差异化运营？渠道内容如何做到千人千面？</a:t>
            </a:r>
            <a:endParaRPr lang="en-US" altLang="zh-CN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dirty="0">
                <a:latin typeface="+mn-ea"/>
              </a:rPr>
              <a:t>运营计划能不能自动执行，效果能否实时追踪？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0" y="80879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我们的痛点是什么？</a:t>
            </a:r>
          </a:p>
        </p:txBody>
      </p:sp>
      <p:cxnSp>
        <p:nvCxnSpPr>
          <p:cNvPr id="4" name="直接连接符 3"/>
          <p:cNvCxnSpPr/>
          <p:nvPr/>
        </p:nvCxnSpPr>
        <p:spPr>
          <a:xfrm>
            <a:off x="0" y="542544"/>
            <a:ext cx="3160059" cy="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9399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图示 1"/>
          <p:cNvGraphicFramePr/>
          <p:nvPr>
            <p:extLst>
              <p:ext uri="{D42A27DB-BD31-4B8C-83A1-F6EECF244321}">
                <p14:modId xmlns:p14="http://schemas.microsoft.com/office/powerpoint/2010/main" val="106982474"/>
              </p:ext>
            </p:extLst>
          </p:nvPr>
        </p:nvGraphicFramePr>
        <p:xfrm>
          <a:off x="57547" y="1669290"/>
          <a:ext cx="6744698" cy="11246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0" y="80879"/>
            <a:ext cx="48013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财富灯塔</a:t>
            </a:r>
            <a:r>
              <a:rPr lang="en-US" altLang="zh-CN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2.0-</a:t>
            </a:r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智能运营系统核心流程介绍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0" y="542544"/>
            <a:ext cx="5722993" cy="13769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组合 9">
            <a:extLst>
              <a:ext uri="{FF2B5EF4-FFF2-40B4-BE49-F238E27FC236}">
                <a16:creationId xmlns:a16="http://schemas.microsoft.com/office/drawing/2014/main" id="{04D4DD5C-6599-7742-8571-19F28FB302C9}"/>
              </a:ext>
            </a:extLst>
          </p:cNvPr>
          <p:cNvGrpSpPr/>
          <p:nvPr/>
        </p:nvGrpSpPr>
        <p:grpSpPr>
          <a:xfrm>
            <a:off x="238709" y="2963702"/>
            <a:ext cx="3700415" cy="3669583"/>
            <a:chOff x="6959258" y="1662294"/>
            <a:chExt cx="5061587" cy="4565928"/>
          </a:xfrm>
        </p:grpSpPr>
        <p:grpSp>
          <p:nvGrpSpPr>
            <p:cNvPr id="11" name="Group 18">
              <a:extLst>
                <a:ext uri="{FF2B5EF4-FFF2-40B4-BE49-F238E27FC236}">
                  <a16:creationId xmlns:a16="http://schemas.microsoft.com/office/drawing/2014/main" id="{0044BBB5-52CD-E14F-9A02-B78CA0FE6CF9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6959258" y="1662294"/>
              <a:ext cx="5061587" cy="4565928"/>
              <a:chOff x="1862" y="1370"/>
              <a:chExt cx="2073" cy="1870"/>
            </a:xfrm>
          </p:grpSpPr>
          <p:sp>
            <p:nvSpPr>
              <p:cNvPr id="21" name="Freeform 19">
                <a:extLst>
                  <a:ext uri="{FF2B5EF4-FFF2-40B4-BE49-F238E27FC236}">
                    <a16:creationId xmlns:a16="http://schemas.microsoft.com/office/drawing/2014/main" id="{4967F7A2-0873-8040-AC42-EE6C2C00C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2" y="2457"/>
                <a:ext cx="1038" cy="783"/>
              </a:xfrm>
              <a:custGeom>
                <a:avLst/>
                <a:gdLst>
                  <a:gd name="T0" fmla="*/ 1038 w 1038"/>
                  <a:gd name="T1" fmla="*/ 783 h 783"/>
                  <a:gd name="T2" fmla="*/ 0 w 1038"/>
                  <a:gd name="T3" fmla="*/ 488 h 783"/>
                  <a:gd name="T4" fmla="*/ 0 w 1038"/>
                  <a:gd name="T5" fmla="*/ 0 h 783"/>
                  <a:gd name="T6" fmla="*/ 1038 w 1038"/>
                  <a:gd name="T7" fmla="*/ 294 h 783"/>
                  <a:gd name="T8" fmla="*/ 1038 w 1038"/>
                  <a:gd name="T9" fmla="*/ 783 h 7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8" h="783">
                    <a:moveTo>
                      <a:pt x="1038" y="783"/>
                    </a:moveTo>
                    <a:lnTo>
                      <a:pt x="0" y="488"/>
                    </a:lnTo>
                    <a:lnTo>
                      <a:pt x="0" y="0"/>
                    </a:lnTo>
                    <a:lnTo>
                      <a:pt x="1038" y="294"/>
                    </a:lnTo>
                    <a:lnTo>
                      <a:pt x="1038" y="783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2" name="Freeform 20">
                <a:extLst>
                  <a:ext uri="{FF2B5EF4-FFF2-40B4-BE49-F238E27FC236}">
                    <a16:creationId xmlns:a16="http://schemas.microsoft.com/office/drawing/2014/main" id="{BA101C69-A70A-8A46-BE54-00323216DD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98" y="2457"/>
                <a:ext cx="1037" cy="783"/>
              </a:xfrm>
              <a:custGeom>
                <a:avLst/>
                <a:gdLst>
                  <a:gd name="T0" fmla="*/ 1037 w 1037"/>
                  <a:gd name="T1" fmla="*/ 488 h 783"/>
                  <a:gd name="T2" fmla="*/ 0 w 1037"/>
                  <a:gd name="T3" fmla="*/ 783 h 783"/>
                  <a:gd name="T4" fmla="*/ 0 w 1037"/>
                  <a:gd name="T5" fmla="*/ 294 h 783"/>
                  <a:gd name="T6" fmla="*/ 1037 w 1037"/>
                  <a:gd name="T7" fmla="*/ 0 h 783"/>
                  <a:gd name="T8" fmla="*/ 1037 w 1037"/>
                  <a:gd name="T9" fmla="*/ 488 h 7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37" h="783">
                    <a:moveTo>
                      <a:pt x="1037" y="488"/>
                    </a:moveTo>
                    <a:lnTo>
                      <a:pt x="0" y="783"/>
                    </a:lnTo>
                    <a:lnTo>
                      <a:pt x="0" y="294"/>
                    </a:lnTo>
                    <a:lnTo>
                      <a:pt x="1037" y="0"/>
                    </a:lnTo>
                    <a:lnTo>
                      <a:pt x="1037" y="488"/>
                    </a:lnTo>
                    <a:close/>
                  </a:path>
                </a:pathLst>
              </a:custGeom>
              <a:solidFill>
                <a:schemeClr val="accent4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3" name="Freeform 21">
                <a:extLst>
                  <a:ext uri="{FF2B5EF4-FFF2-40B4-BE49-F238E27FC236}">
                    <a16:creationId xmlns:a16="http://schemas.microsoft.com/office/drawing/2014/main" id="{77D5D225-6830-C24B-B506-224C5BC63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862" y="2156"/>
                <a:ext cx="2073" cy="595"/>
              </a:xfrm>
              <a:custGeom>
                <a:avLst/>
                <a:gdLst>
                  <a:gd name="T0" fmla="*/ 2073 w 2073"/>
                  <a:gd name="T1" fmla="*/ 301 h 595"/>
                  <a:gd name="T2" fmla="*/ 1036 w 2073"/>
                  <a:gd name="T3" fmla="*/ 595 h 595"/>
                  <a:gd name="T4" fmla="*/ 0 w 2073"/>
                  <a:gd name="T5" fmla="*/ 301 h 595"/>
                  <a:gd name="T6" fmla="*/ 0 w 2073"/>
                  <a:gd name="T7" fmla="*/ 295 h 595"/>
                  <a:gd name="T8" fmla="*/ 1038 w 2073"/>
                  <a:gd name="T9" fmla="*/ 0 h 595"/>
                  <a:gd name="T10" fmla="*/ 2073 w 2073"/>
                  <a:gd name="T11" fmla="*/ 295 h 595"/>
                  <a:gd name="T12" fmla="*/ 2073 w 2073"/>
                  <a:gd name="T13" fmla="*/ 301 h 5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73" h="595">
                    <a:moveTo>
                      <a:pt x="2073" y="301"/>
                    </a:moveTo>
                    <a:lnTo>
                      <a:pt x="1036" y="595"/>
                    </a:lnTo>
                    <a:lnTo>
                      <a:pt x="0" y="301"/>
                    </a:lnTo>
                    <a:lnTo>
                      <a:pt x="0" y="295"/>
                    </a:lnTo>
                    <a:lnTo>
                      <a:pt x="1038" y="0"/>
                    </a:lnTo>
                    <a:lnTo>
                      <a:pt x="2073" y="295"/>
                    </a:lnTo>
                    <a:lnTo>
                      <a:pt x="2073" y="30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4" name="Freeform 22">
                <a:extLst>
                  <a:ext uri="{FF2B5EF4-FFF2-40B4-BE49-F238E27FC236}">
                    <a16:creationId xmlns:a16="http://schemas.microsoft.com/office/drawing/2014/main" id="{8D7689FD-CE7E-9C43-B6D0-4D52646515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7" y="2051"/>
                <a:ext cx="791" cy="598"/>
              </a:xfrm>
              <a:custGeom>
                <a:avLst/>
                <a:gdLst>
                  <a:gd name="T0" fmla="*/ 791 w 791"/>
                  <a:gd name="T1" fmla="*/ 598 h 598"/>
                  <a:gd name="T2" fmla="*/ 0 w 791"/>
                  <a:gd name="T3" fmla="*/ 373 h 598"/>
                  <a:gd name="T4" fmla="*/ 0 w 791"/>
                  <a:gd name="T5" fmla="*/ 0 h 598"/>
                  <a:gd name="T6" fmla="*/ 791 w 791"/>
                  <a:gd name="T7" fmla="*/ 224 h 598"/>
                  <a:gd name="T8" fmla="*/ 791 w 791"/>
                  <a:gd name="T9" fmla="*/ 598 h 5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1" h="598">
                    <a:moveTo>
                      <a:pt x="791" y="598"/>
                    </a:moveTo>
                    <a:lnTo>
                      <a:pt x="0" y="373"/>
                    </a:lnTo>
                    <a:lnTo>
                      <a:pt x="0" y="0"/>
                    </a:lnTo>
                    <a:lnTo>
                      <a:pt x="791" y="224"/>
                    </a:lnTo>
                    <a:lnTo>
                      <a:pt x="791" y="598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5" name="Freeform 23">
                <a:extLst>
                  <a:ext uri="{FF2B5EF4-FFF2-40B4-BE49-F238E27FC236}">
                    <a16:creationId xmlns:a16="http://schemas.microsoft.com/office/drawing/2014/main" id="{25918262-B84C-C74E-8289-D2C1228B96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98" y="2051"/>
                <a:ext cx="792" cy="598"/>
              </a:xfrm>
              <a:custGeom>
                <a:avLst/>
                <a:gdLst>
                  <a:gd name="T0" fmla="*/ 792 w 792"/>
                  <a:gd name="T1" fmla="*/ 373 h 598"/>
                  <a:gd name="T2" fmla="*/ 0 w 792"/>
                  <a:gd name="T3" fmla="*/ 598 h 598"/>
                  <a:gd name="T4" fmla="*/ 0 w 792"/>
                  <a:gd name="T5" fmla="*/ 224 h 598"/>
                  <a:gd name="T6" fmla="*/ 792 w 792"/>
                  <a:gd name="T7" fmla="*/ 0 h 598"/>
                  <a:gd name="T8" fmla="*/ 792 w 792"/>
                  <a:gd name="T9" fmla="*/ 373 h 5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2" h="598">
                    <a:moveTo>
                      <a:pt x="792" y="373"/>
                    </a:moveTo>
                    <a:lnTo>
                      <a:pt x="0" y="598"/>
                    </a:lnTo>
                    <a:lnTo>
                      <a:pt x="0" y="224"/>
                    </a:lnTo>
                    <a:lnTo>
                      <a:pt x="792" y="0"/>
                    </a:lnTo>
                    <a:lnTo>
                      <a:pt x="792" y="373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6" name="Freeform 24">
                <a:extLst>
                  <a:ext uri="{FF2B5EF4-FFF2-40B4-BE49-F238E27FC236}">
                    <a16:creationId xmlns:a16="http://schemas.microsoft.com/office/drawing/2014/main" id="{B576BFFB-487D-BA4F-82E8-339D7A4D2A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7" y="1821"/>
                <a:ext cx="1583" cy="454"/>
              </a:xfrm>
              <a:custGeom>
                <a:avLst/>
                <a:gdLst>
                  <a:gd name="T0" fmla="*/ 1583 w 1583"/>
                  <a:gd name="T1" fmla="*/ 230 h 454"/>
                  <a:gd name="T2" fmla="*/ 791 w 1583"/>
                  <a:gd name="T3" fmla="*/ 454 h 454"/>
                  <a:gd name="T4" fmla="*/ 0 w 1583"/>
                  <a:gd name="T5" fmla="*/ 230 h 454"/>
                  <a:gd name="T6" fmla="*/ 0 w 1583"/>
                  <a:gd name="T7" fmla="*/ 225 h 454"/>
                  <a:gd name="T8" fmla="*/ 791 w 1583"/>
                  <a:gd name="T9" fmla="*/ 0 h 454"/>
                  <a:gd name="T10" fmla="*/ 1583 w 1583"/>
                  <a:gd name="T11" fmla="*/ 225 h 454"/>
                  <a:gd name="T12" fmla="*/ 1583 w 1583"/>
                  <a:gd name="T13" fmla="*/ 230 h 4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83" h="454">
                    <a:moveTo>
                      <a:pt x="1583" y="230"/>
                    </a:moveTo>
                    <a:lnTo>
                      <a:pt x="791" y="454"/>
                    </a:lnTo>
                    <a:lnTo>
                      <a:pt x="0" y="230"/>
                    </a:lnTo>
                    <a:lnTo>
                      <a:pt x="0" y="225"/>
                    </a:lnTo>
                    <a:lnTo>
                      <a:pt x="791" y="0"/>
                    </a:lnTo>
                    <a:lnTo>
                      <a:pt x="1583" y="225"/>
                    </a:lnTo>
                    <a:lnTo>
                      <a:pt x="1583" y="23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7" name="Freeform 25">
                <a:extLst>
                  <a:ext uri="{FF2B5EF4-FFF2-40B4-BE49-F238E27FC236}">
                    <a16:creationId xmlns:a16="http://schemas.microsoft.com/office/drawing/2014/main" id="{F21A3822-4594-C240-A4EE-055FB76FFD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0" y="1726"/>
                <a:ext cx="603" cy="455"/>
              </a:xfrm>
              <a:custGeom>
                <a:avLst/>
                <a:gdLst>
                  <a:gd name="T0" fmla="*/ 603 w 603"/>
                  <a:gd name="T1" fmla="*/ 455 h 455"/>
                  <a:gd name="T2" fmla="*/ 0 w 603"/>
                  <a:gd name="T3" fmla="*/ 284 h 455"/>
                  <a:gd name="T4" fmla="*/ 0 w 603"/>
                  <a:gd name="T5" fmla="*/ 0 h 455"/>
                  <a:gd name="T6" fmla="*/ 603 w 603"/>
                  <a:gd name="T7" fmla="*/ 171 h 455"/>
                  <a:gd name="T8" fmla="*/ 603 w 603"/>
                  <a:gd name="T9" fmla="*/ 455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3" h="455">
                    <a:moveTo>
                      <a:pt x="603" y="455"/>
                    </a:moveTo>
                    <a:lnTo>
                      <a:pt x="0" y="284"/>
                    </a:lnTo>
                    <a:lnTo>
                      <a:pt x="0" y="0"/>
                    </a:lnTo>
                    <a:lnTo>
                      <a:pt x="603" y="171"/>
                    </a:lnTo>
                    <a:lnTo>
                      <a:pt x="603" y="45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8" name="Freeform 26">
                <a:extLst>
                  <a:ext uri="{FF2B5EF4-FFF2-40B4-BE49-F238E27FC236}">
                    <a16:creationId xmlns:a16="http://schemas.microsoft.com/office/drawing/2014/main" id="{C0F458E8-51D4-B540-BA7E-B3F4F215C0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2" y="1726"/>
                <a:ext cx="603" cy="455"/>
              </a:xfrm>
              <a:custGeom>
                <a:avLst/>
                <a:gdLst>
                  <a:gd name="T0" fmla="*/ 603 w 603"/>
                  <a:gd name="T1" fmla="*/ 284 h 455"/>
                  <a:gd name="T2" fmla="*/ 0 w 603"/>
                  <a:gd name="T3" fmla="*/ 455 h 455"/>
                  <a:gd name="T4" fmla="*/ 0 w 603"/>
                  <a:gd name="T5" fmla="*/ 171 h 455"/>
                  <a:gd name="T6" fmla="*/ 603 w 603"/>
                  <a:gd name="T7" fmla="*/ 0 h 455"/>
                  <a:gd name="T8" fmla="*/ 603 w 603"/>
                  <a:gd name="T9" fmla="*/ 284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03" h="455">
                    <a:moveTo>
                      <a:pt x="603" y="284"/>
                    </a:moveTo>
                    <a:lnTo>
                      <a:pt x="0" y="455"/>
                    </a:lnTo>
                    <a:lnTo>
                      <a:pt x="0" y="171"/>
                    </a:lnTo>
                    <a:lnTo>
                      <a:pt x="603" y="0"/>
                    </a:lnTo>
                    <a:lnTo>
                      <a:pt x="603" y="284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29" name="Freeform 27">
                <a:extLst>
                  <a:ext uri="{FF2B5EF4-FFF2-40B4-BE49-F238E27FC236}">
                    <a16:creationId xmlns:a16="http://schemas.microsoft.com/office/drawing/2014/main" id="{0DE55679-9FF2-E04C-9419-B59607759F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00" y="1551"/>
                <a:ext cx="1205" cy="346"/>
              </a:xfrm>
              <a:custGeom>
                <a:avLst/>
                <a:gdLst>
                  <a:gd name="T0" fmla="*/ 1205 w 1205"/>
                  <a:gd name="T1" fmla="*/ 175 h 346"/>
                  <a:gd name="T2" fmla="*/ 602 w 1205"/>
                  <a:gd name="T3" fmla="*/ 346 h 346"/>
                  <a:gd name="T4" fmla="*/ 0 w 1205"/>
                  <a:gd name="T5" fmla="*/ 175 h 346"/>
                  <a:gd name="T6" fmla="*/ 0 w 1205"/>
                  <a:gd name="T7" fmla="*/ 171 h 346"/>
                  <a:gd name="T8" fmla="*/ 603 w 1205"/>
                  <a:gd name="T9" fmla="*/ 0 h 346"/>
                  <a:gd name="T10" fmla="*/ 1205 w 1205"/>
                  <a:gd name="T11" fmla="*/ 171 h 346"/>
                  <a:gd name="T12" fmla="*/ 1205 w 1205"/>
                  <a:gd name="T13" fmla="*/ 175 h 3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05" h="346">
                    <a:moveTo>
                      <a:pt x="1205" y="175"/>
                    </a:moveTo>
                    <a:lnTo>
                      <a:pt x="602" y="346"/>
                    </a:lnTo>
                    <a:lnTo>
                      <a:pt x="0" y="175"/>
                    </a:lnTo>
                    <a:lnTo>
                      <a:pt x="0" y="171"/>
                    </a:lnTo>
                    <a:lnTo>
                      <a:pt x="603" y="0"/>
                    </a:lnTo>
                    <a:lnTo>
                      <a:pt x="1205" y="171"/>
                    </a:lnTo>
                    <a:lnTo>
                      <a:pt x="1205" y="175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0" name="Freeform 28">
                <a:extLst>
                  <a:ext uri="{FF2B5EF4-FFF2-40B4-BE49-F238E27FC236}">
                    <a16:creationId xmlns:a16="http://schemas.microsoft.com/office/drawing/2014/main" id="{81C7A35C-C641-534E-828E-1522CA4AAD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7" y="1493"/>
                <a:ext cx="426" cy="321"/>
              </a:xfrm>
              <a:custGeom>
                <a:avLst/>
                <a:gdLst>
                  <a:gd name="T0" fmla="*/ 426 w 426"/>
                  <a:gd name="T1" fmla="*/ 321 h 321"/>
                  <a:gd name="T2" fmla="*/ 0 w 426"/>
                  <a:gd name="T3" fmla="*/ 201 h 321"/>
                  <a:gd name="T4" fmla="*/ 0 w 426"/>
                  <a:gd name="T5" fmla="*/ 0 h 321"/>
                  <a:gd name="T6" fmla="*/ 426 w 426"/>
                  <a:gd name="T7" fmla="*/ 121 h 321"/>
                  <a:gd name="T8" fmla="*/ 426 w 426"/>
                  <a:gd name="T9" fmla="*/ 321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6" h="321">
                    <a:moveTo>
                      <a:pt x="426" y="321"/>
                    </a:moveTo>
                    <a:lnTo>
                      <a:pt x="0" y="201"/>
                    </a:lnTo>
                    <a:lnTo>
                      <a:pt x="0" y="0"/>
                    </a:lnTo>
                    <a:lnTo>
                      <a:pt x="426" y="121"/>
                    </a:lnTo>
                    <a:lnTo>
                      <a:pt x="426" y="321"/>
                    </a:lnTo>
                    <a:close/>
                  </a:path>
                </a:pathLst>
              </a:custGeom>
              <a:solidFill>
                <a:schemeClr val="accent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1" name="Freeform 29">
                <a:extLst>
                  <a:ext uri="{FF2B5EF4-FFF2-40B4-BE49-F238E27FC236}">
                    <a16:creationId xmlns:a16="http://schemas.microsoft.com/office/drawing/2014/main" id="{3A963A2B-7F6F-0043-AB96-1AA1BA3C60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3" y="1493"/>
                <a:ext cx="425" cy="321"/>
              </a:xfrm>
              <a:custGeom>
                <a:avLst/>
                <a:gdLst>
                  <a:gd name="T0" fmla="*/ 425 w 425"/>
                  <a:gd name="T1" fmla="*/ 201 h 321"/>
                  <a:gd name="T2" fmla="*/ 0 w 425"/>
                  <a:gd name="T3" fmla="*/ 321 h 321"/>
                  <a:gd name="T4" fmla="*/ 0 w 425"/>
                  <a:gd name="T5" fmla="*/ 121 h 321"/>
                  <a:gd name="T6" fmla="*/ 425 w 425"/>
                  <a:gd name="T7" fmla="*/ 0 h 321"/>
                  <a:gd name="T8" fmla="*/ 425 w 425"/>
                  <a:gd name="T9" fmla="*/ 201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5" h="321">
                    <a:moveTo>
                      <a:pt x="425" y="201"/>
                    </a:moveTo>
                    <a:lnTo>
                      <a:pt x="0" y="321"/>
                    </a:lnTo>
                    <a:lnTo>
                      <a:pt x="0" y="121"/>
                    </a:lnTo>
                    <a:lnTo>
                      <a:pt x="425" y="0"/>
                    </a:lnTo>
                    <a:lnTo>
                      <a:pt x="425" y="201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  <p:sp>
            <p:nvSpPr>
              <p:cNvPr id="32" name="Freeform 30">
                <a:extLst>
                  <a:ext uri="{FF2B5EF4-FFF2-40B4-BE49-F238E27FC236}">
                    <a16:creationId xmlns:a16="http://schemas.microsoft.com/office/drawing/2014/main" id="{A67AC252-F432-B248-8B0D-E9703714D0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7" y="1370"/>
                <a:ext cx="851" cy="244"/>
              </a:xfrm>
              <a:custGeom>
                <a:avLst/>
                <a:gdLst>
                  <a:gd name="T0" fmla="*/ 851 w 851"/>
                  <a:gd name="T1" fmla="*/ 123 h 244"/>
                  <a:gd name="T2" fmla="*/ 426 w 851"/>
                  <a:gd name="T3" fmla="*/ 244 h 244"/>
                  <a:gd name="T4" fmla="*/ 0 w 851"/>
                  <a:gd name="T5" fmla="*/ 123 h 244"/>
                  <a:gd name="T6" fmla="*/ 0 w 851"/>
                  <a:gd name="T7" fmla="*/ 120 h 244"/>
                  <a:gd name="T8" fmla="*/ 426 w 851"/>
                  <a:gd name="T9" fmla="*/ 0 h 244"/>
                  <a:gd name="T10" fmla="*/ 851 w 851"/>
                  <a:gd name="T11" fmla="*/ 120 h 244"/>
                  <a:gd name="T12" fmla="*/ 851 w 851"/>
                  <a:gd name="T13" fmla="*/ 123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1" h="244">
                    <a:moveTo>
                      <a:pt x="851" y="123"/>
                    </a:moveTo>
                    <a:lnTo>
                      <a:pt x="426" y="244"/>
                    </a:lnTo>
                    <a:lnTo>
                      <a:pt x="0" y="123"/>
                    </a:lnTo>
                    <a:lnTo>
                      <a:pt x="0" y="120"/>
                    </a:lnTo>
                    <a:lnTo>
                      <a:pt x="426" y="0"/>
                    </a:lnTo>
                    <a:lnTo>
                      <a:pt x="851" y="120"/>
                    </a:lnTo>
                    <a:lnTo>
                      <a:pt x="851" y="12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100" dirty="0">
                  <a:latin typeface="微软雅黑" panose="020B0503020204020204" pitchFamily="34" charset="-122"/>
                </a:endParaRPr>
              </a:p>
            </p:txBody>
          </p:sp>
        </p:grp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AC011A88-A9F2-8848-A873-BEEB2A00730D}"/>
                </a:ext>
              </a:extLst>
            </p:cNvPr>
            <p:cNvSpPr txBox="1"/>
            <p:nvPr/>
          </p:nvSpPr>
          <p:spPr>
            <a:xfrm rot="20446143">
              <a:off x="10220360" y="5074680"/>
              <a:ext cx="1506794" cy="5361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/>
              <a:r>
                <a:rPr lang="en-US" altLang="zh-CN" sz="11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ODS</a:t>
              </a:r>
              <a:r>
                <a:rPr lang="zh-CN" altLang="en-US" sz="11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实时源数据</a:t>
              </a:r>
            </a:p>
            <a:p>
              <a:pPr algn="ctr"/>
              <a:endParaRPr lang="zh-CN" altLang="en-US" sz="1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BC93CBAD-E732-2249-B574-7167694C062C}"/>
                </a:ext>
              </a:extLst>
            </p:cNvPr>
            <p:cNvSpPr/>
            <p:nvPr/>
          </p:nvSpPr>
          <p:spPr>
            <a:xfrm rot="20432750">
              <a:off x="9945811" y="3696748"/>
              <a:ext cx="1024409" cy="74676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11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标签工厂</a:t>
              </a:r>
              <a:endParaRPr lang="en-US" altLang="zh-CN" sz="1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r>
                <a:rPr lang="zh-CN" altLang="en-US" sz="11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基础指标</a:t>
              </a:r>
              <a:endParaRPr lang="en-US" altLang="zh-CN" sz="1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lvl="0"/>
              <a:r>
                <a:rPr lang="zh-CN" altLang="en-US" sz="11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数据仓库</a:t>
              </a:r>
            </a:p>
          </p:txBody>
        </p:sp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744FE8FF-0964-8244-81E4-83F3A5720A32}"/>
                </a:ext>
              </a:extLst>
            </p:cNvPr>
            <p:cNvSpPr/>
            <p:nvPr/>
          </p:nvSpPr>
          <p:spPr>
            <a:xfrm rot="20502705">
              <a:off x="9721141" y="2819717"/>
              <a:ext cx="1024409" cy="53613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zh-CN" altLang="en-US" sz="11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客户画像</a:t>
              </a:r>
              <a:endParaRPr lang="en-US" altLang="zh-CN" sz="1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  <a:p>
              <a:pPr lvl="0"/>
              <a:r>
                <a:rPr lang="zh-CN" altLang="en-US" sz="11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旅程地图</a:t>
              </a: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DA18122D-635E-5745-8DB6-1911A5932055}"/>
                </a:ext>
              </a:extLst>
            </p:cNvPr>
            <p:cNvSpPr/>
            <p:nvPr/>
          </p:nvSpPr>
          <p:spPr>
            <a:xfrm rot="20445521">
              <a:off x="9505832" y="2184952"/>
              <a:ext cx="1024409" cy="32551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zh-CN" altLang="en-US" sz="11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分析挖掘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6EDDA736-0526-B34C-A6A3-8680E5FAF964}"/>
                </a:ext>
              </a:extLst>
            </p:cNvPr>
            <p:cNvSpPr/>
            <p:nvPr/>
          </p:nvSpPr>
          <p:spPr>
            <a:xfrm>
              <a:off x="9178611" y="1788370"/>
              <a:ext cx="638501" cy="32551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/>
              <a:r>
                <a:rPr lang="zh-CN" altLang="en-US" sz="11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决策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8A031398-D665-B549-91DF-E7799047D03C}"/>
                </a:ext>
              </a:extLst>
            </p:cNvPr>
            <p:cNvSpPr txBox="1"/>
            <p:nvPr/>
          </p:nvSpPr>
          <p:spPr>
            <a:xfrm rot="1213077">
              <a:off x="7797631" y="5054972"/>
              <a:ext cx="638502" cy="53613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/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</a:t>
              </a:r>
            </a:p>
            <a:p>
              <a:pPr algn="ctr"/>
              <a:endPara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1206E3F5-B4CE-5D45-8D77-6A56BE3A0A24}"/>
                </a:ext>
              </a:extLst>
            </p:cNvPr>
            <p:cNvSpPr txBox="1"/>
            <p:nvPr/>
          </p:nvSpPr>
          <p:spPr>
            <a:xfrm rot="1260106">
              <a:off x="8127001" y="3909786"/>
              <a:ext cx="638502" cy="3255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/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信息</a:t>
              </a: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E48643ED-8F6A-3F43-BC35-EC36FE89067A}"/>
                </a:ext>
              </a:extLst>
            </p:cNvPr>
            <p:cNvSpPr txBox="1"/>
            <p:nvPr/>
          </p:nvSpPr>
          <p:spPr>
            <a:xfrm rot="1436918">
              <a:off x="8380907" y="2937129"/>
              <a:ext cx="638502" cy="3255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/>
              <a:r>
                <a:rPr lang="zh-CN" altLang="en-US" sz="11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知识</a:t>
              </a: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CCC5474A-0E66-5F42-AA0D-21F1115B7560}"/>
                </a:ext>
              </a:extLst>
            </p:cNvPr>
            <p:cNvSpPr txBox="1"/>
            <p:nvPr/>
          </p:nvSpPr>
          <p:spPr>
            <a:xfrm rot="1254365">
              <a:off x="8590738" y="2200687"/>
              <a:ext cx="638502" cy="32551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/>
              <a:r>
                <a:rPr lang="zh-CN" altLang="en-US" sz="11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智能</a:t>
              </a:r>
            </a:p>
          </p:txBody>
        </p:sp>
      </p:grpSp>
      <p:sp>
        <p:nvSpPr>
          <p:cNvPr id="33" name="文本框 32"/>
          <p:cNvSpPr txBox="1"/>
          <p:nvPr/>
        </p:nvSpPr>
        <p:spPr>
          <a:xfrm>
            <a:off x="199692" y="782637"/>
            <a:ext cx="38806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>
                <a:latin typeface="+mn-ea"/>
              </a:rPr>
              <a:t>是基于用户行为画像、统一运营渠道的一站式智能运营平台。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4225267" y="3698797"/>
            <a:ext cx="7880503" cy="30426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600" dirty="0">
                <a:latin typeface="+mn-ea"/>
              </a:rPr>
              <a:t>运营计划列表：</a:t>
            </a:r>
            <a:endParaRPr lang="en-US" altLang="zh-CN" sz="16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zh-CN" sz="1400" dirty="0">
                <a:latin typeface="+mn-ea"/>
              </a:rPr>
              <a:t>按客户旅程不同</a:t>
            </a:r>
            <a:r>
              <a:rPr lang="zh-CN" altLang="en-US" sz="1400" dirty="0">
                <a:latin typeface="+mn-ea"/>
              </a:rPr>
              <a:t>阶段运营</a:t>
            </a:r>
            <a:r>
              <a:rPr lang="zh-CN" altLang="zh-CN" sz="1400" dirty="0">
                <a:latin typeface="+mn-ea"/>
              </a:rPr>
              <a:t>目标分类管理运营计划，追踪目标达成，使运营策略迭代优化</a:t>
            </a:r>
            <a:r>
              <a:rPr lang="zh-CN" altLang="en-US" sz="1400" dirty="0">
                <a:latin typeface="+mn-ea"/>
              </a:rPr>
              <a:t>有依据</a:t>
            </a:r>
            <a:r>
              <a:rPr lang="zh-CN" altLang="zh-CN" sz="1400" dirty="0">
                <a:latin typeface="+mn-ea"/>
              </a:rPr>
              <a:t>；</a:t>
            </a:r>
            <a:endParaRPr lang="en-US" altLang="zh-CN" sz="14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600" dirty="0">
                <a:latin typeface="+mn-ea"/>
              </a:rPr>
              <a:t>创建计划：</a:t>
            </a:r>
            <a:endParaRPr lang="zh-CN" altLang="zh-CN" sz="16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400" dirty="0">
                <a:latin typeface="+mn-ea"/>
              </a:rPr>
              <a:t>第一步，受众人群，数据中台赋能，根据客户行为画像（属性、标签、偏好、行为明细等），</a:t>
            </a:r>
            <a:r>
              <a:rPr lang="zh-CN" altLang="zh-CN" sz="1400" dirty="0">
                <a:latin typeface="+mn-ea"/>
              </a:rPr>
              <a:t>精准筛选，提高运营效率和用户体验；</a:t>
            </a:r>
            <a:endParaRPr lang="en-US" altLang="zh-CN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400" dirty="0">
                <a:latin typeface="+mn-ea"/>
              </a:rPr>
              <a:t>第二步，多种条件</a:t>
            </a:r>
            <a:r>
              <a:rPr lang="zh-CN" altLang="zh-CN" sz="1400" dirty="0">
                <a:latin typeface="+mn-ea"/>
              </a:rPr>
              <a:t>触发，定时、单次、事件依赖触发，可极大增强运营灵活性，减少</a:t>
            </a:r>
            <a:r>
              <a:rPr lang="zh-CN" altLang="en-US" sz="1400" dirty="0">
                <a:latin typeface="+mn-ea"/>
              </a:rPr>
              <a:t>人力</a:t>
            </a:r>
            <a:r>
              <a:rPr lang="zh-CN" altLang="zh-CN" sz="1400" dirty="0">
                <a:latin typeface="+mn-ea"/>
              </a:rPr>
              <a:t>成本</a:t>
            </a:r>
            <a:r>
              <a:rPr lang="zh-CN" altLang="en-US" sz="1400" dirty="0">
                <a:latin typeface="+mn-ea"/>
              </a:rPr>
              <a:t>；</a:t>
            </a:r>
            <a:endParaRPr lang="en-US" altLang="zh-CN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400" dirty="0">
                <a:latin typeface="+mn-ea"/>
              </a:rPr>
              <a:t>第三步，触达方式，渠道中心赋能，打通“</a:t>
            </a:r>
            <a:r>
              <a:rPr lang="en-US" altLang="zh-CN" sz="1400" dirty="0">
                <a:latin typeface="+mn-ea"/>
              </a:rPr>
              <a:t>APP</a:t>
            </a:r>
            <a:r>
              <a:rPr lang="zh-CN" altLang="en-US" sz="1400" dirty="0">
                <a:latin typeface="+mn-ea"/>
              </a:rPr>
              <a:t>消息、短信、邮件、电销、微信、外部主流渠道”等通道，</a:t>
            </a:r>
            <a:r>
              <a:rPr lang="zh-CN" altLang="zh-CN" sz="1400" dirty="0">
                <a:latin typeface="+mn-ea"/>
              </a:rPr>
              <a:t>一站式多渠道触达，减少系统</a:t>
            </a:r>
            <a:r>
              <a:rPr lang="zh-CN" altLang="en-US" sz="1400" dirty="0">
                <a:latin typeface="+mn-ea"/>
              </a:rPr>
              <a:t>间相互</a:t>
            </a:r>
            <a:r>
              <a:rPr lang="zh-CN" altLang="zh-CN" sz="1400" dirty="0">
                <a:latin typeface="+mn-ea"/>
              </a:rPr>
              <a:t>依赖</a:t>
            </a:r>
            <a:r>
              <a:rPr lang="zh-CN" altLang="en-US" sz="1400" dirty="0">
                <a:latin typeface="+mn-ea"/>
              </a:rPr>
              <a:t>，降低技术复杂度</a:t>
            </a:r>
            <a:r>
              <a:rPr lang="zh-CN" altLang="zh-CN" sz="1400" dirty="0">
                <a:latin typeface="+mn-ea"/>
              </a:rPr>
              <a:t>；</a:t>
            </a:r>
            <a:endParaRPr lang="en-US" altLang="zh-CN" sz="14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400" dirty="0">
                <a:latin typeface="+mn-ea"/>
              </a:rPr>
              <a:t>第四步，设置目标，利用数据中台技术实时追踪目标达成情况。</a:t>
            </a:r>
            <a:endParaRPr lang="zh-CN" altLang="zh-CN" sz="1400" dirty="0">
              <a:latin typeface="+mn-ea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45C15B1-8BB7-644E-BC95-0BF05D95DBD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886985" y="310110"/>
            <a:ext cx="5157806" cy="351804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159FC709-A4AD-0D48-8BD6-A4DA100FCF1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91855" y="295943"/>
            <a:ext cx="5148066" cy="3509235"/>
          </a:xfrm>
          <a:prstGeom prst="rect">
            <a:avLst/>
          </a:prstGeom>
        </p:spPr>
      </p:pic>
      <p:sp>
        <p:nvSpPr>
          <p:cNvPr id="5" name="上箭头 4">
            <a:extLst>
              <a:ext uri="{FF2B5EF4-FFF2-40B4-BE49-F238E27FC236}">
                <a16:creationId xmlns:a16="http://schemas.microsoft.com/office/drawing/2014/main" id="{4E903032-D8A9-B24D-A095-BAD245A25BEE}"/>
              </a:ext>
            </a:extLst>
          </p:cNvPr>
          <p:cNvSpPr/>
          <p:nvPr/>
        </p:nvSpPr>
        <p:spPr>
          <a:xfrm>
            <a:off x="360070" y="2689754"/>
            <a:ext cx="711430" cy="968501"/>
          </a:xfrm>
          <a:prstGeom prst="up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sz="1200" dirty="0">
                <a:latin typeface="Heiti SC Medium" pitchFamily="2" charset="-128"/>
                <a:ea typeface="Heiti SC Medium" pitchFamily="2" charset="-128"/>
              </a:rPr>
              <a:t>中台赋能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C0CACDD-E3C6-094D-8B07-DFB3BB4AC7C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916192" y="362059"/>
            <a:ext cx="5157807" cy="361099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CFAEA52-DE07-F14F-960D-037A28432AF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871332" y="260076"/>
            <a:ext cx="5207726" cy="3814962"/>
          </a:xfrm>
          <a:prstGeom prst="rect">
            <a:avLst/>
          </a:prstGeom>
        </p:spPr>
      </p:pic>
      <p:pic>
        <p:nvPicPr>
          <p:cNvPr id="36" name="图片 35">
            <a:extLst>
              <a:ext uri="{FF2B5EF4-FFF2-40B4-BE49-F238E27FC236}">
                <a16:creationId xmlns:a16="http://schemas.microsoft.com/office/drawing/2014/main" id="{E778A8E6-8103-D64C-94A8-52E5EFCF3DBB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912141" y="295943"/>
            <a:ext cx="5209680" cy="3779095"/>
          </a:xfrm>
          <a:prstGeom prst="rect">
            <a:avLst/>
          </a:prstGeom>
        </p:spPr>
      </p:pic>
      <p:pic>
        <p:nvPicPr>
          <p:cNvPr id="35" name="图片 34">
            <a:extLst>
              <a:ext uri="{FF2B5EF4-FFF2-40B4-BE49-F238E27FC236}">
                <a16:creationId xmlns:a16="http://schemas.microsoft.com/office/drawing/2014/main" id="{5878187F-24A4-7848-8B04-781421747E7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877377" y="299327"/>
            <a:ext cx="5228265" cy="3775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31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93316" y="617868"/>
            <a:ext cx="5912806" cy="23429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+mn-ea"/>
              </a:rPr>
              <a:t>B</a:t>
            </a:r>
            <a:r>
              <a:rPr lang="zh-CN" altLang="en-US" dirty="0">
                <a:latin typeface="+mn-ea"/>
              </a:rPr>
              <a:t>点：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+mn-ea"/>
              </a:rPr>
              <a:t>为每一个客户定制运营策略，客户的偏好不同（渠道偏好、内容偏好、时间偏好），应对策略不同；</a:t>
            </a:r>
            <a:endParaRPr lang="en-US" altLang="zh-CN" sz="1600" dirty="0">
              <a:latin typeface="+mn-ea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+mn-ea"/>
              </a:rPr>
              <a:t>客户旅程地图、转化路径；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+mn-ea"/>
              </a:rPr>
              <a:t>C</a:t>
            </a:r>
            <a:r>
              <a:rPr lang="zh-CN" altLang="en-US" dirty="0">
                <a:latin typeface="+mn-ea"/>
              </a:rPr>
              <a:t>点：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1600" dirty="0">
                <a:latin typeface="+mn-ea"/>
              </a:rPr>
              <a:t>数据驱动运营，智能运营（实时、全自动、精准）。</a:t>
            </a:r>
          </a:p>
        </p:txBody>
      </p:sp>
      <p:pic>
        <p:nvPicPr>
          <p:cNvPr id="9" name="53EF2D0B-2C54-41C0-A095-A62498E28907"/>
          <p:cNvPicPr/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1840" y="50060"/>
            <a:ext cx="6180160" cy="3486253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文本框 9"/>
          <p:cNvSpPr txBox="1"/>
          <p:nvPr/>
        </p:nvSpPr>
        <p:spPr>
          <a:xfrm>
            <a:off x="0" y="80879"/>
            <a:ext cx="19800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系统中长期规划</a:t>
            </a:r>
          </a:p>
        </p:txBody>
      </p:sp>
      <p:cxnSp>
        <p:nvCxnSpPr>
          <p:cNvPr id="11" name="直接连接符 10"/>
          <p:cNvCxnSpPr/>
          <p:nvPr/>
        </p:nvCxnSpPr>
        <p:spPr>
          <a:xfrm>
            <a:off x="0" y="542544"/>
            <a:ext cx="5722993" cy="13769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5856DF04-C2BE-477A-AEFD-B6571A912538"/>
          <p:cNvPicPr/>
          <p:nvPr/>
        </p:nvPicPr>
        <p:blipFill>
          <a:blip r:embed="rId5" r:link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6537" y="3536313"/>
            <a:ext cx="6065463" cy="33079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992208DC-B7DA-2A43-896B-F805EFB914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3556342"/>
            <a:ext cx="6126537" cy="3287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437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/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68" y="589436"/>
            <a:ext cx="9483969" cy="3692770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文本框 7"/>
          <p:cNvSpPr txBox="1"/>
          <p:nvPr/>
        </p:nvSpPr>
        <p:spPr>
          <a:xfrm>
            <a:off x="0" y="80879"/>
            <a:ext cx="32624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dirty="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一阶段研发计划及需求列表</a:t>
            </a:r>
          </a:p>
        </p:txBody>
      </p:sp>
      <p:cxnSp>
        <p:nvCxnSpPr>
          <p:cNvPr id="9" name="直接连接符 8"/>
          <p:cNvCxnSpPr/>
          <p:nvPr/>
        </p:nvCxnSpPr>
        <p:spPr>
          <a:xfrm>
            <a:off x="0" y="542544"/>
            <a:ext cx="3555290" cy="980"/>
          </a:xfrm>
          <a:prstGeom prst="line">
            <a:avLst/>
          </a:prstGeom>
          <a:ln w="19050"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 6"/>
          <p:cNvPicPr/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6878" y="2239109"/>
            <a:ext cx="6795122" cy="4618892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79AAB903-FE30-3B4B-924B-B98FBE599070}"/>
              </a:ext>
            </a:extLst>
          </p:cNvPr>
          <p:cNvSpPr txBox="1"/>
          <p:nvPr/>
        </p:nvSpPr>
        <p:spPr>
          <a:xfrm>
            <a:off x="128953" y="4422503"/>
            <a:ext cx="46775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目标</a:t>
            </a:r>
            <a:r>
              <a:rPr kumimoji="1" lang="en-US" altLang="zh-CN" dirty="0"/>
              <a:t>2019.09.12</a:t>
            </a:r>
            <a:r>
              <a:rPr kumimoji="1" lang="zh-CN" altLang="en-US" dirty="0"/>
              <a:t>：</a:t>
            </a:r>
            <a:endParaRPr kumimoji="1" lang="en-US" altLang="zh-CN" dirty="0"/>
          </a:p>
          <a:p>
            <a:r>
              <a:rPr kumimoji="1" lang="zh-CN" altLang="en-US" dirty="0"/>
              <a:t>实现智能运营的核心流程，建设数据中台及渠道中心。</a:t>
            </a:r>
          </a:p>
        </p:txBody>
      </p:sp>
    </p:spTree>
    <p:extLst>
      <p:ext uri="{BB962C8B-B14F-4D97-AF65-F5344CB8AC3E}">
        <p14:creationId xmlns:p14="http://schemas.microsoft.com/office/powerpoint/2010/main" val="1149209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96D1CE25-52A4-9440-B672-5E6CCC720F40}"/>
              </a:ext>
            </a:extLst>
          </p:cNvPr>
          <p:cNvSpPr txBox="1"/>
          <p:nvPr/>
        </p:nvSpPr>
        <p:spPr>
          <a:xfrm>
            <a:off x="4658651" y="2875002"/>
            <a:ext cx="287469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6600" dirty="0">
                <a:solidFill>
                  <a:srgbClr val="0070C0"/>
                </a:solidFill>
              </a:rPr>
              <a:t>Thanks!</a:t>
            </a:r>
            <a:endParaRPr kumimoji="1" lang="zh-CN" altLang="en-US" sz="66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24540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382</Words>
  <Application>Microsoft Macintosh PowerPoint</Application>
  <PresentationFormat>宽屏</PresentationFormat>
  <Paragraphs>52</Paragraphs>
  <Slides>6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5" baseType="lpstr">
      <vt:lpstr>黑体</vt:lpstr>
      <vt:lpstr>宋体</vt:lpstr>
      <vt:lpstr>微软雅黑</vt:lpstr>
      <vt:lpstr>Heiti SC Medium</vt:lpstr>
      <vt:lpstr>Arial</vt:lpstr>
      <vt:lpstr>Calibri</vt:lpstr>
      <vt:lpstr>Calibri Light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Microsoft Office 用户</cp:lastModifiedBy>
  <cp:revision>133</cp:revision>
  <dcterms:created xsi:type="dcterms:W3CDTF">2019-08-12T14:04:23Z</dcterms:created>
  <dcterms:modified xsi:type="dcterms:W3CDTF">2019-08-13T09:31:33Z</dcterms:modified>
</cp:coreProperties>
</file>

<file path=docProps/thumbnail.jpeg>
</file>